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20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D7B19-0D5A-43AC-9777-3BF58092D58A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8360-3DF5-4843-B9A7-E9C8B73E3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D7B19-0D5A-43AC-9777-3BF58092D58A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8360-3DF5-4843-B9A7-E9C8B73E3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D7B19-0D5A-43AC-9777-3BF58092D58A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8360-3DF5-4843-B9A7-E9C8B73E3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D7B19-0D5A-43AC-9777-3BF58092D58A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8360-3DF5-4843-B9A7-E9C8B73E3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D7B19-0D5A-43AC-9777-3BF58092D58A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8360-3DF5-4843-B9A7-E9C8B73E3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D7B19-0D5A-43AC-9777-3BF58092D58A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8360-3DF5-4843-B9A7-E9C8B73E3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D7B19-0D5A-43AC-9777-3BF58092D58A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8360-3DF5-4843-B9A7-E9C8B73E3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D7B19-0D5A-43AC-9777-3BF58092D58A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8360-3DF5-4843-B9A7-E9C8B73E3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D7B19-0D5A-43AC-9777-3BF58092D58A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8360-3DF5-4843-B9A7-E9C8B73E3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D7B19-0D5A-43AC-9777-3BF58092D58A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8360-3DF5-4843-B9A7-E9C8B73E3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D7B19-0D5A-43AC-9777-3BF58092D58A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48360-3DF5-4843-B9A7-E9C8B73E3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D7B19-0D5A-43AC-9777-3BF58092D58A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48360-3DF5-4843-B9A7-E9C8B73E3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7772400" cy="18288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3333FF"/>
                </a:solidFill>
              </a:rPr>
              <a:t>Project title: </a:t>
            </a:r>
            <a:r>
              <a:rPr lang="en-US" sz="3200" b="1" dirty="0" smtClean="0"/>
              <a:t>Addressing Barriers on Policy Implementation and Institutional </a:t>
            </a:r>
            <a:r>
              <a:rPr lang="en-US" sz="3200" b="1" dirty="0"/>
              <a:t>I</a:t>
            </a:r>
            <a:r>
              <a:rPr lang="en-US" sz="3200" b="1" dirty="0" smtClean="0"/>
              <a:t>ntegration for </a:t>
            </a:r>
            <a:r>
              <a:rPr lang="en-US" sz="3200" b="1" dirty="0"/>
              <a:t>E</a:t>
            </a:r>
            <a:r>
              <a:rPr lang="en-US" sz="3200" b="1" dirty="0" smtClean="0"/>
              <a:t>nhanced Rainwater Management in the </a:t>
            </a:r>
            <a:r>
              <a:rPr lang="en-US" sz="3200" b="1" dirty="0" err="1" smtClean="0"/>
              <a:t>Abbay</a:t>
            </a:r>
            <a:r>
              <a:rPr lang="en-US" sz="3200" b="1" dirty="0" smtClean="0"/>
              <a:t> Basin, Ethiopia   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NBDC Regional Stakeholder Dialogue,</a:t>
            </a:r>
          </a:p>
          <a:p>
            <a:r>
              <a:rPr lang="en-US" b="1" dirty="0" err="1" smtClean="0">
                <a:solidFill>
                  <a:schemeClr val="tx1"/>
                </a:solidFill>
              </a:rPr>
              <a:t>Bahir</a:t>
            </a:r>
            <a:r>
              <a:rPr lang="en-US" b="1" dirty="0" smtClean="0">
                <a:solidFill>
                  <a:schemeClr val="tx1"/>
                </a:solidFill>
              </a:rPr>
              <a:t> Dar, 23-24 July 2013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Papyrus Hotel </a:t>
            </a:r>
          </a:p>
          <a:p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77000" y="5867400"/>
            <a:ext cx="19418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Group 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52400"/>
            <a:ext cx="7772400" cy="6096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Budget requirement</a:t>
            </a:r>
            <a:endParaRPr lang="en-US" sz="32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914400"/>
          <a:ext cx="7924799" cy="4991996"/>
        </p:xfrm>
        <a:graphic>
          <a:graphicData uri="http://schemas.openxmlformats.org/drawingml/2006/table">
            <a:tbl>
              <a:tblPr/>
              <a:tblGrid>
                <a:gridCol w="590145"/>
                <a:gridCol w="5248847"/>
                <a:gridCol w="2085807"/>
              </a:tblGrid>
              <a:tr h="5879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No.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Times New Roman"/>
                        </a:rPr>
                        <a:t>Activity/ item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Budget requirement (USD)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9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Times New Roman"/>
                        </a:rPr>
                        <a:t>Undertaking reviews on policy and institutions and identifying barriers on the sustainable RWM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Times New Roman"/>
                        </a:rPr>
                        <a:t>50,000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0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Times New Roman"/>
                        </a:rPr>
                        <a:t>Undertaking stakeholders’ dialogue workshops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Times New Roman"/>
                        </a:rPr>
                        <a:t>150,000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09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Times New Roman"/>
                        </a:rPr>
                        <a:t>Collecting biophysical baseline information at three representative watersheds in the Abbay Basin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Times New Roman"/>
                        </a:rPr>
                        <a:t>50,000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09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Implementing changes on policy implementation, institutional integration, capacity building and related barriers in the pilot watersheds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Times New Roman"/>
                        </a:rPr>
                        <a:t>300,000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0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Times New Roman"/>
                        </a:rPr>
                        <a:t>Undertake M&amp;E and impact assessment studies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Times New Roman"/>
                        </a:rPr>
                        <a:t>150,000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9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Conducting capacity building training and experience sharing visits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Times New Roman"/>
                        </a:rPr>
                        <a:t>150,000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0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Times New Roman"/>
                        </a:rPr>
                        <a:t>Knowledge management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50,000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0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Total budget (USD)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1,000,000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14400" y="60198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3333FF"/>
                </a:solidFill>
              </a:rPr>
              <a:t>Project duration: 3 years</a:t>
            </a:r>
            <a:endParaRPr lang="en-US" sz="2400" b="1" dirty="0">
              <a:solidFill>
                <a:srgbClr val="3333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6324600" cy="68897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Rationale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7924800" cy="45720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There has been analyses on the challenges of the rainwater management in Ethiopia. Of these challenges identified the following were found important: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3333FF"/>
                </a:solidFill>
              </a:rPr>
              <a:t>Lack of policy implementation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3333FF"/>
                </a:solidFill>
              </a:rPr>
              <a:t>Poor institutional integration 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3333FF"/>
                </a:solidFill>
              </a:rPr>
              <a:t>Lack of knowledge and skills at all level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3333FF"/>
                </a:solidFill>
              </a:rPr>
              <a:t>Shortage of resources </a:t>
            </a:r>
          </a:p>
          <a:p>
            <a:pPr marL="514350" indent="-514350" algn="l">
              <a:buFont typeface="Arial" pitchFamily="34" charset="0"/>
              <a:buChar char="•"/>
            </a:pPr>
            <a:endParaRPr lang="en-US" sz="2400" b="1" dirty="0">
              <a:solidFill>
                <a:schemeClr val="tx1"/>
              </a:solidFill>
            </a:endParaRPr>
          </a:p>
          <a:p>
            <a:pPr marL="514350" indent="-514350" algn="l"/>
            <a:r>
              <a:rPr lang="en-US" sz="2400" b="1" dirty="0" smtClean="0">
                <a:solidFill>
                  <a:schemeClr val="tx1"/>
                </a:solidFill>
              </a:rPr>
              <a:t>Therefore, improvement on one or the combination of the mentioned challenges is believed to enhance much on the RWM problems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6127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Objectives of the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143000"/>
            <a:ext cx="8305800" cy="51054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The overall goal of the project is to enhance RWM/NRM by working on barriers such as policy implementation shortfalls, institutional integrations and improving capacity of the implementing actors</a:t>
            </a:r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The specific objectives include:</a:t>
            </a:r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r>
              <a:rPr lang="en-US" sz="2400" b="1" dirty="0" smtClean="0">
                <a:solidFill>
                  <a:srgbClr val="3333FF"/>
                </a:solidFill>
              </a:rPr>
              <a:t>Solving barriers on policy implementation in RWM/NRM </a:t>
            </a:r>
          </a:p>
          <a:p>
            <a:pPr marL="514350" indent="-514350" algn="l">
              <a:buAutoNum type="arabicPeriod"/>
            </a:pPr>
            <a:r>
              <a:rPr lang="en-US" sz="2400" b="1" dirty="0" smtClean="0">
                <a:solidFill>
                  <a:srgbClr val="3333FF"/>
                </a:solidFill>
              </a:rPr>
              <a:t>Improving institutional integration and arrangements</a:t>
            </a:r>
          </a:p>
          <a:p>
            <a:pPr marL="514350" indent="-514350" algn="l">
              <a:buAutoNum type="arabicPeriod"/>
            </a:pPr>
            <a:r>
              <a:rPr lang="en-US" sz="2400" b="1" dirty="0" smtClean="0">
                <a:solidFill>
                  <a:srgbClr val="3333FF"/>
                </a:solidFill>
              </a:rPr>
              <a:t>Improving capacity of the implementing agencies in RWM/NRM</a:t>
            </a:r>
          </a:p>
          <a:p>
            <a:pPr marL="514350" indent="-514350" algn="l">
              <a:buAutoNum type="arabicPeriod"/>
            </a:pPr>
            <a:r>
              <a:rPr lang="en-US" sz="2400" b="1" dirty="0" smtClean="0">
                <a:solidFill>
                  <a:srgbClr val="3333FF"/>
                </a:solidFill>
              </a:rPr>
              <a:t>Enhancing the learning process </a:t>
            </a:r>
          </a:p>
          <a:p>
            <a:pPr marL="514350" indent="-514350" algn="l">
              <a:buAutoNum type="arabicPeriod"/>
            </a:pPr>
            <a:endParaRPr lang="en-US" sz="2400" b="1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endParaRPr 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7772400" cy="61277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Approaches of the project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371600"/>
            <a:ext cx="7924800" cy="4800600"/>
          </a:xfrm>
        </p:spPr>
        <p:txBody>
          <a:bodyPr>
            <a:noAutofit/>
          </a:bodyPr>
          <a:lstStyle/>
          <a:p>
            <a:pPr algn="l">
              <a:spcAft>
                <a:spcPts val="1200"/>
              </a:spcAft>
            </a:pPr>
            <a:r>
              <a:rPr lang="en-US" sz="2400" b="1" dirty="0" smtClean="0">
                <a:solidFill>
                  <a:schemeClr val="tx1"/>
                </a:solidFill>
              </a:rPr>
              <a:t>In addressing the project objectives, the following approaches will be followed;</a:t>
            </a:r>
          </a:p>
          <a:p>
            <a:pPr marL="514350" indent="-514350" algn="l">
              <a:spcAft>
                <a:spcPts val="120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rgbClr val="3333FF"/>
                </a:solidFill>
              </a:rPr>
              <a:t>Reviewing on policy implementation and institutional integration gaps</a:t>
            </a:r>
          </a:p>
          <a:p>
            <a:pPr marL="514350" indent="-514350" algn="l">
              <a:spcAft>
                <a:spcPts val="120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rgbClr val="3333FF"/>
                </a:solidFill>
              </a:rPr>
              <a:t>Undertaking stakeholders’ dialogue workshops</a:t>
            </a:r>
          </a:p>
          <a:p>
            <a:pPr marL="514350" indent="-514350" algn="l">
              <a:spcAft>
                <a:spcPts val="120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rgbClr val="3333FF"/>
                </a:solidFill>
              </a:rPr>
              <a:t>Piloting  the implementation of all the changes made on policy implementation,  institutional arrangement, and related barriers at representative watersheds in the Nile Basin regions</a:t>
            </a:r>
          </a:p>
          <a:p>
            <a:pPr marL="514350" indent="-514350" algn="l">
              <a:spcAft>
                <a:spcPts val="120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rgbClr val="3333FF"/>
                </a:solidFill>
              </a:rPr>
              <a:t>Undertaking M&amp;E and impact assessment studies</a:t>
            </a:r>
          </a:p>
          <a:p>
            <a:pPr marL="514350" indent="-514350" algn="l">
              <a:spcAft>
                <a:spcPts val="1200"/>
              </a:spcAft>
              <a:buFont typeface="+mj-lt"/>
              <a:buAutoNum type="arabicPeriod"/>
            </a:pPr>
            <a:endParaRPr lang="en-US" sz="2400" b="1" dirty="0">
              <a:solidFill>
                <a:srgbClr val="3333FF"/>
              </a:solidFill>
            </a:endParaRPr>
          </a:p>
          <a:p>
            <a:pPr algn="l">
              <a:spcAft>
                <a:spcPts val="1200"/>
              </a:spcAft>
            </a:pPr>
            <a:endParaRPr 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1"/>
            <a:ext cx="77724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Main activities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90600"/>
            <a:ext cx="8077200" cy="5715000"/>
          </a:xfrm>
        </p:spPr>
        <p:txBody>
          <a:bodyPr>
            <a:noAutofit/>
          </a:bodyPr>
          <a:lstStyle/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200" b="1" dirty="0" smtClean="0">
                <a:solidFill>
                  <a:srgbClr val="3333FF"/>
                </a:solidFill>
              </a:rPr>
              <a:t>Undertaking critical reviews on barriers of policy implementation, institutional integration and related problems</a:t>
            </a: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200" b="1" dirty="0" smtClean="0">
                <a:solidFill>
                  <a:srgbClr val="3333FF"/>
                </a:solidFill>
              </a:rPr>
              <a:t>Undertaking stakeholders’ dialogue workshops on identifying solutions for the barriers on policy implementation , institutional integration and other related capacity problems</a:t>
            </a: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200" b="1" dirty="0" smtClean="0">
                <a:solidFill>
                  <a:srgbClr val="3333FF"/>
                </a:solidFill>
              </a:rPr>
              <a:t>Selecting three representative piloting watersheds in the three Nile Basin regions and analyzing biophysical baseline information</a:t>
            </a: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200" b="1" dirty="0">
                <a:solidFill>
                  <a:srgbClr val="3333FF"/>
                </a:solidFill>
              </a:rPr>
              <a:t>I</a:t>
            </a:r>
            <a:r>
              <a:rPr lang="en-US" sz="2200" b="1" dirty="0" smtClean="0">
                <a:solidFill>
                  <a:srgbClr val="3333FF"/>
                </a:solidFill>
              </a:rPr>
              <a:t>mplementing all the new interventions in policy, institutions and other capacity related barriers in the pilot watersheds </a:t>
            </a: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200" b="1" dirty="0" smtClean="0">
                <a:solidFill>
                  <a:srgbClr val="3333FF"/>
                </a:solidFill>
              </a:rPr>
              <a:t>Undertaking M&amp;E and impact assessment studies to gauge changes as a result of interventions and enhance the learning process</a:t>
            </a: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200" b="1" dirty="0" smtClean="0">
                <a:solidFill>
                  <a:srgbClr val="3333FF"/>
                </a:solidFill>
              </a:rPr>
              <a:t>Conducting capacity building training, experience sharing visits</a:t>
            </a:r>
          </a:p>
          <a:p>
            <a:pPr algn="l">
              <a:spcBef>
                <a:spcPts val="0"/>
              </a:spcBef>
              <a:spcAft>
                <a:spcPts val="1200"/>
              </a:spcAft>
            </a:pPr>
            <a:endParaRPr lang="en-US" sz="2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1"/>
            <a:ext cx="7772400" cy="609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Project outcomes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600200"/>
            <a:ext cx="6934200" cy="3581400"/>
          </a:xfrm>
        </p:spPr>
        <p:txBody>
          <a:bodyPr>
            <a:noAutofit/>
          </a:bodyPr>
          <a:lstStyle/>
          <a:p>
            <a:pPr marL="514350" indent="-51435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3333FF"/>
                </a:solidFill>
              </a:rPr>
              <a:t>Enhanced RWM system will be in place that ensures  </a:t>
            </a:r>
            <a:r>
              <a:rPr lang="en-US" sz="2400" b="1" dirty="0" smtClean="0">
                <a:solidFill>
                  <a:srgbClr val="FF0000"/>
                </a:solidFill>
              </a:rPr>
              <a:t>better livelihoods of communities </a:t>
            </a:r>
            <a:r>
              <a:rPr lang="en-US" sz="2400" b="1" dirty="0" smtClean="0">
                <a:solidFill>
                  <a:srgbClr val="3333FF"/>
                </a:solidFill>
              </a:rPr>
              <a:t>in the Nile Basin</a:t>
            </a:r>
          </a:p>
          <a:p>
            <a:pPr marL="514350" indent="-51435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3333FF"/>
                </a:solidFill>
              </a:rPr>
              <a:t>Enhanced RWM system will be in place that ensures </a:t>
            </a:r>
            <a:r>
              <a:rPr lang="en-US" sz="2400" b="1" dirty="0" smtClean="0">
                <a:solidFill>
                  <a:srgbClr val="FF0000"/>
                </a:solidFill>
              </a:rPr>
              <a:t>better ecosystem services</a:t>
            </a:r>
          </a:p>
          <a:p>
            <a:pPr marL="514350" indent="-51435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3333FF"/>
                </a:solidFill>
              </a:rPr>
              <a:t>It also ensures a </a:t>
            </a:r>
            <a:r>
              <a:rPr lang="en-US" sz="2400" b="1" dirty="0" smtClean="0">
                <a:solidFill>
                  <a:srgbClr val="FF0000"/>
                </a:solidFill>
              </a:rPr>
              <a:t>harmonious use of the Nile water </a:t>
            </a:r>
            <a:r>
              <a:rPr lang="en-US" sz="2400" b="1" dirty="0" smtClean="0">
                <a:solidFill>
                  <a:srgbClr val="3333FF"/>
                </a:solidFill>
              </a:rPr>
              <a:t>between its upstream and downstream users</a:t>
            </a:r>
            <a:endParaRPr lang="en-US" sz="2400" b="1" dirty="0">
              <a:solidFill>
                <a:srgbClr val="3333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1"/>
            <a:ext cx="7772400" cy="6096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Key stakeholders &amp; beneficiaries  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7620000" cy="2667000"/>
          </a:xfrm>
        </p:spPr>
        <p:txBody>
          <a:bodyPr>
            <a:noAutofit/>
          </a:bodyPr>
          <a:lstStyle/>
          <a:p>
            <a:pPr marL="514350" indent="-514350" algn="l">
              <a:spcBef>
                <a:spcPts val="0"/>
              </a:spcBef>
              <a:spcAft>
                <a:spcPts val="1800"/>
              </a:spcAft>
            </a:pPr>
            <a:r>
              <a:rPr lang="en-US" sz="2000" b="1" dirty="0" smtClean="0">
                <a:solidFill>
                  <a:schemeClr val="tx1"/>
                </a:solidFill>
              </a:rPr>
              <a:t>Key Stakeholders</a:t>
            </a:r>
          </a:p>
          <a:p>
            <a:pPr marL="514350" indent="-51435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3333FF"/>
                </a:solidFill>
              </a:rPr>
              <a:t>Federal and Regional institutions dedicated on the research &amp; development on water, land and agriculture (Ministries, Bureaus, research &amp; educations, etc.)</a:t>
            </a:r>
          </a:p>
          <a:p>
            <a:pPr marL="514350" indent="-51435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3333FF"/>
                </a:solidFill>
              </a:rPr>
              <a:t>NGOs,  international institutions and CBOs</a:t>
            </a:r>
          </a:p>
          <a:p>
            <a:pPr marL="514350" indent="-51435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3333FF"/>
                </a:solidFill>
              </a:rPr>
              <a:t>Local communities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4076343"/>
            <a:ext cx="69342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Beneficiaries</a:t>
            </a:r>
          </a:p>
          <a:p>
            <a:pPr marL="514350" indent="-51435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3333FF"/>
                </a:solidFill>
              </a:rPr>
              <a:t>Local communities</a:t>
            </a:r>
          </a:p>
          <a:p>
            <a:pPr marL="514350" indent="-51435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3333FF"/>
                </a:solidFill>
              </a:rPr>
              <a:t>Government institutions working at various hydropower , irrigation schemes and the Great Renaissance Dam (GRD) of Ethiopia</a:t>
            </a:r>
          </a:p>
          <a:p>
            <a:pPr marL="514350" indent="-51435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3333FF"/>
                </a:solidFill>
              </a:rPr>
              <a:t>Downstream riparian areas</a:t>
            </a:r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04800"/>
            <a:ext cx="7772400" cy="53657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M&amp;E and Learning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143000"/>
            <a:ext cx="7543800" cy="5486400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spcAft>
                <a:spcPts val="1800"/>
              </a:spcAft>
            </a:pPr>
            <a:r>
              <a:rPr lang="en-US" sz="2400" b="1" dirty="0" smtClean="0">
                <a:solidFill>
                  <a:schemeClr val="tx1"/>
                </a:solidFill>
              </a:rPr>
              <a:t>The M&amp;E activities will include the detail investigation against;</a:t>
            </a:r>
          </a:p>
          <a:p>
            <a:pPr marL="457200" indent="-45720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3333FF"/>
                </a:solidFill>
              </a:rPr>
              <a:t> The proper implementation of the changes made in the policy implementation modality, institutional integration and other capacity related barriers</a:t>
            </a:r>
          </a:p>
          <a:p>
            <a:pPr marL="457200" indent="-45720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3333FF"/>
                </a:solidFill>
              </a:rPr>
              <a:t>The baseline information of biophysical resources at pilot watersheds</a:t>
            </a:r>
          </a:p>
          <a:p>
            <a:pPr marL="457200" indent="-45720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3333FF"/>
                </a:solidFill>
              </a:rPr>
              <a:t>The changes on the capacity development at the different levels from national to community level in  the Nile Basin regions </a:t>
            </a:r>
          </a:p>
          <a:p>
            <a:pPr marL="457200" indent="-45720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3333FF"/>
                </a:solidFill>
              </a:rPr>
              <a:t>Knowledge &amp; experiences shared, share responsibility and communication among key actors</a:t>
            </a:r>
          </a:p>
          <a:p>
            <a:pPr marL="457200" indent="-45720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</a:pPr>
            <a:endParaRPr lang="en-US" sz="2400" b="1" dirty="0" smtClean="0">
              <a:solidFill>
                <a:srgbClr val="3333FF"/>
              </a:solidFill>
            </a:endParaRPr>
          </a:p>
          <a:p>
            <a:pPr marL="514350" indent="-514350" algn="l">
              <a:spcBef>
                <a:spcPts val="0"/>
              </a:spcBef>
              <a:spcAft>
                <a:spcPts val="1800"/>
              </a:spcAft>
              <a:buFont typeface="Arial" pitchFamily="34" charset="0"/>
              <a:buChar char="•"/>
            </a:pPr>
            <a:endParaRPr lang="en-US" sz="2400" b="1" dirty="0">
              <a:solidFill>
                <a:srgbClr val="3333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04800"/>
            <a:ext cx="7772400" cy="61277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Communication strategy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8077200" cy="4800600"/>
          </a:xfrm>
        </p:spPr>
        <p:txBody>
          <a:bodyPr>
            <a:noAutofit/>
          </a:bodyPr>
          <a:lstStyle/>
          <a:p>
            <a:pPr marL="514350" indent="-514350" algn="l">
              <a:spcBef>
                <a:spcPts val="0"/>
              </a:spcBef>
              <a:spcAft>
                <a:spcPts val="1200"/>
              </a:spcAft>
            </a:pPr>
            <a:r>
              <a:rPr lang="en-US" sz="2800" b="1" dirty="0" smtClean="0">
                <a:solidFill>
                  <a:schemeClr val="tx1"/>
                </a:solidFill>
              </a:rPr>
              <a:t>The project will use the following communication means </a:t>
            </a: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</a:pPr>
            <a:endParaRPr lang="en-US" sz="2800" b="1" dirty="0" smtClean="0">
              <a:solidFill>
                <a:schemeClr val="tx1"/>
              </a:solidFill>
            </a:endParaRP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3333FF"/>
                </a:solidFill>
              </a:rPr>
              <a:t>Regularly held stakeholders' dialogue workshop (platform)</a:t>
            </a: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3333FF"/>
                </a:solidFill>
              </a:rPr>
              <a:t>Establishing a webpage for wider communication</a:t>
            </a: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3333FF"/>
                </a:solidFill>
              </a:rPr>
              <a:t>Policy briefs and newsletter</a:t>
            </a: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3333FF"/>
                </a:solidFill>
              </a:rPr>
              <a:t>Proceedings and periodicals</a:t>
            </a: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3333FF"/>
                </a:solidFill>
              </a:rPr>
              <a:t>Quarterly report and Progress report </a:t>
            </a:r>
            <a:endParaRPr lang="en-US" sz="2800" b="1" dirty="0">
              <a:solidFill>
                <a:srgbClr val="3333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649</Words>
  <Application>Microsoft Office PowerPoint</Application>
  <PresentationFormat>On-screen Show (4:3)</PresentationFormat>
  <Paragraphs>91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Project title: Addressing Barriers on Policy Implementation and Institutional Integration for Enhanced Rainwater Management in the Abbay Basin, Ethiopia   </vt:lpstr>
      <vt:lpstr>Rationale </vt:lpstr>
      <vt:lpstr>Objectives of the project</vt:lpstr>
      <vt:lpstr>Approaches of the project</vt:lpstr>
      <vt:lpstr>Main activities</vt:lpstr>
      <vt:lpstr>Project outcomes</vt:lpstr>
      <vt:lpstr>Key stakeholders &amp; beneficiaries  </vt:lpstr>
      <vt:lpstr>M&amp;E and Learning </vt:lpstr>
      <vt:lpstr>Communication strategy </vt:lpstr>
      <vt:lpstr>Budget requirement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Addressing Barriers on Policy Implementation and Institutional Integration for Enhanced Rainwater Management in Abbay Basin, Ethiopia</dc:title>
  <dc:creator>TOSHIBA</dc:creator>
  <cp:lastModifiedBy>Mulatu, Meron (ILRI)</cp:lastModifiedBy>
  <cp:revision>24</cp:revision>
  <dcterms:created xsi:type="dcterms:W3CDTF">2013-07-23T17:33:37Z</dcterms:created>
  <dcterms:modified xsi:type="dcterms:W3CDTF">2013-07-26T07:33:30Z</dcterms:modified>
</cp:coreProperties>
</file>